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6858000" cy="9144000" type="screen4x3"/>
  <p:notesSz cx="6858000" cy="9240838"/>
  <p:embeddedFontLst>
    <p:embeddedFont>
      <p:font typeface="Microsoft YaHei" panose="020B0503020204020204" pitchFamily="34" charset="-122"/>
      <p:regular r:id="rId8"/>
      <p:bold r:id="rId9"/>
    </p:embeddedFont>
    <p:embeddedFont>
      <p:font typeface="Balthazar" panose="020B060007020508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1zvDRIKVtOJNYL719ZmLSJLMu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3164" y="84"/>
      </p:cViewPr>
      <p:guideLst>
        <p:guide orient="horz" pos="220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customschemas.google.com/relationships/presentationmetadata" Target="meta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71800" cy="46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00" tIns="44850" rIns="89700" bIns="448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1"/>
            <a:ext cx="2971800" cy="46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00" tIns="44850" rIns="89700" bIns="448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28838" y="692150"/>
            <a:ext cx="2600325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89399"/>
            <a:ext cx="5486400" cy="415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00" tIns="44850" rIns="89700" bIns="448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7192"/>
            <a:ext cx="2971800" cy="46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00" tIns="44850" rIns="89700" bIns="448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777192"/>
            <a:ext cx="2971800" cy="46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00" tIns="44850" rIns="89700" bIns="448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28838" y="692150"/>
            <a:ext cx="2600325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89399"/>
            <a:ext cx="5486400" cy="415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00" tIns="44850" rIns="89700" bIns="448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28838" y="692150"/>
            <a:ext cx="2600325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89399"/>
            <a:ext cx="5486400" cy="415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00" tIns="44850" rIns="89700" bIns="448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09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 rot="5400000">
            <a:off x="1842558" y="3495677"/>
            <a:ext cx="7802033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5400000">
            <a:off x="-1300692" y="2009777"/>
            <a:ext cx="7802033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5" name="Google Shape;15;p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bsd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-71865" y="6426727"/>
            <a:ext cx="7082262" cy="141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◆</a:t>
            </a:r>
            <a:r>
              <a:rPr lang="ja-JP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募集人数: バスツアー + リバークルーズ </a:t>
            </a:r>
            <a:r>
              <a:rPr lang="ja-JP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50名</a:t>
            </a:r>
            <a:r>
              <a:rPr lang="ja-JP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br>
              <a:rPr lang="ja-JP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           リバークルーズのみ </a:t>
            </a:r>
            <a:r>
              <a:rPr lang="ja-JP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60名 </a:t>
            </a:r>
            <a:r>
              <a:rPr lang="ja-JP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※先着順となります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◆</a:t>
            </a:r>
            <a:r>
              <a:rPr lang="ja-JP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お申し込み締切り: </a:t>
            </a:r>
            <a:r>
              <a:rPr lang="ja-JP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4/</a:t>
            </a:r>
            <a:r>
              <a:rPr lang="ja-JP" sz="1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altLang="ja-JP" sz="1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ja-JP" sz="1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ja-JP" altLang="en-US" b="1" dirty="0">
                <a:solidFill>
                  <a:schemeClr val="dk1"/>
                </a:solidFill>
              </a:rPr>
              <a:t>火</a:t>
            </a:r>
            <a:r>
              <a:rPr lang="ja-JP" sz="1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ja-JP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(又は募集人数を満たした時点で締め切らせていただきます)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◆</a:t>
            </a:r>
            <a:r>
              <a:rPr lang="ja-JP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参加費: バスツアー + リバークルーズ  </a:t>
            </a:r>
            <a:r>
              <a:rPr lang="ja-JP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大人(21歳以上)$30/人,子供(21歳未満)$15/人</a:t>
            </a:r>
            <a:r>
              <a:rPr lang="ja-JP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ja-JP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            リバークルーズのみ</a:t>
            </a:r>
            <a:r>
              <a:rPr lang="ja-JP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大人(21歳以上) $15/人、子供(21歳未満)$7/人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(3才未満のお子様はバス・クルーズ共に無料です)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 descr="http://www.examiner.com/images/blog/wysiwyg/image/GM_Build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6864705" cy="364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http://diamond-jack.ottawaydigitalco.netdna-cdn.com/wp-content/uploads/2014/03/diamond-jack.jpg"/>
          <p:cNvPicPr preferRelativeResize="0"/>
          <p:nvPr/>
        </p:nvPicPr>
        <p:blipFill rotWithShape="1">
          <a:blip r:embed="rId4">
            <a:alphaModFix/>
          </a:blip>
          <a:srcRect l="-169"/>
          <a:stretch/>
        </p:blipFill>
        <p:spPr>
          <a:xfrm>
            <a:off x="-10263" y="3444534"/>
            <a:ext cx="6886122" cy="300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 rot="-10470579">
            <a:off x="5077025" y="114784"/>
            <a:ext cx="6468823" cy="6169107"/>
          </a:xfrm>
          <a:prstGeom prst="arc">
            <a:avLst>
              <a:gd name="adj1" fmla="val 16855183"/>
              <a:gd name="adj2" fmla="val 4311208"/>
            </a:avLst>
          </a:prstGeom>
          <a:noFill/>
          <a:ln w="38100" cap="flat" cmpd="sng">
            <a:solidFill>
              <a:srgbClr val="0F24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-3398" y="-5661"/>
            <a:ext cx="22044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JBSD青年委員会</a:t>
            </a:r>
            <a:r>
              <a:rPr lang="ja-JP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ja-JP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主催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 rot="-359638">
            <a:off x="-116639" y="2415395"/>
            <a:ext cx="7055192" cy="1368624"/>
          </a:xfrm>
          <a:prstGeom prst="parallelogram">
            <a:avLst>
              <a:gd name="adj" fmla="val 10145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 rot="-358594">
            <a:off x="94149" y="2515697"/>
            <a:ext cx="413845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お１人様のお申し込みも歓迎します！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1"/>
          <p:cNvGrpSpPr/>
          <p:nvPr/>
        </p:nvGrpSpPr>
        <p:grpSpPr>
          <a:xfrm>
            <a:off x="-145997" y="2725709"/>
            <a:ext cx="4879076" cy="1251322"/>
            <a:chOff x="-187358" y="3923540"/>
            <a:chExt cx="4879076" cy="1251322"/>
          </a:xfrm>
        </p:grpSpPr>
        <p:sp>
          <p:nvSpPr>
            <p:cNvPr id="98" name="Google Shape;98;p1"/>
            <p:cNvSpPr txBox="1"/>
            <p:nvPr/>
          </p:nvSpPr>
          <p:spPr>
            <a:xfrm rot="-358594">
              <a:off x="-160008" y="4131343"/>
              <a:ext cx="113845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ja-JP" sz="3200" b="1" i="0" u="none" strike="noStrike" cap="none" dirty="0">
                  <a:solidFill>
                    <a:srgbClr val="FF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5/15</a:t>
              </a:r>
              <a:endParaRPr sz="3200" b="1" i="0" u="none" strike="noStrike" cap="none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 rot="-358594">
              <a:off x="109996" y="4538810"/>
              <a:ext cx="6976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ja-JP" sz="2400" b="0" i="0" u="none" strike="noStrike" cap="none">
                  <a:solidFill>
                    <a:srgbClr val="FF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(日)</a:t>
              </a:r>
              <a:endParaRPr sz="2400" b="0" i="0" u="none" strike="noStrike" cap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 rot="-358594">
              <a:off x="834238" y="4312345"/>
              <a:ext cx="13388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ja-JP" sz="1800" b="0" i="0" u="none" strike="noStrike" cap="non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8:45-17:00</a:t>
              </a:r>
              <a:endPara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1" name="Google Shape;101;p1"/>
            <p:cNvSpPr txBox="1"/>
            <p:nvPr/>
          </p:nvSpPr>
          <p:spPr>
            <a:xfrm rot="-358594">
              <a:off x="1985076" y="4062325"/>
              <a:ext cx="268992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 b="0" i="0" u="none" strike="noStrike" cap="non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(バスツアー＋リバークルーズ)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 b="0" i="0" u="none" strike="noStrike" cap="non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(Novi 集合/解散)</a:t>
              </a:r>
              <a:endPara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 rot="-358594">
              <a:off x="870608" y="4729823"/>
              <a:ext cx="14734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ja-JP" sz="1800" b="0" i="0" u="none" strike="noStrike" cap="non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9:30-12:15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 txBox="1"/>
            <p:nvPr/>
          </p:nvSpPr>
          <p:spPr>
            <a:xfrm rot="-358594">
              <a:off x="2051539" y="4502866"/>
              <a:ext cx="234455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(リバークルーズのみ)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-JP" sz="1200" b="0" i="0" u="none" strike="noStrike" cap="non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(Detroit 船着場 集合/解散)</a:t>
              </a:r>
              <a:endPara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04" name="Google Shape;104;p1"/>
          <p:cNvSpPr/>
          <p:nvPr/>
        </p:nvSpPr>
        <p:spPr>
          <a:xfrm>
            <a:off x="5579195" y="4831619"/>
            <a:ext cx="1234181" cy="1271495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4146844" y="2008901"/>
            <a:ext cx="2666532" cy="2897035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 rot="-420947">
            <a:off x="4211512" y="2262901"/>
            <a:ext cx="2537197" cy="240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0" u="none" strike="noStrike" cap="none">
              <a:solidFill>
                <a:srgbClr val="24406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ja-JP" sz="3200" b="1" i="0" u="none" strike="noStrike" cap="none">
                <a:solidFill>
                  <a:srgbClr val="244061"/>
                </a:solidFill>
                <a:latin typeface="PMingLiU"/>
                <a:ea typeface="PMingLiU"/>
                <a:cs typeface="PMingLiU"/>
                <a:sym typeface="PMingLiU"/>
              </a:rPr>
              <a:t>デトロイト</a:t>
            </a:r>
            <a:endParaRPr sz="3200" b="1" i="0" u="none" strike="noStrike" cap="none">
              <a:solidFill>
                <a:srgbClr val="24406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ja-JP" sz="5400" b="1" i="0" u="none" strike="noStrike" cap="none">
                <a:solidFill>
                  <a:srgbClr val="24406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再発見</a:t>
            </a:r>
            <a:endParaRPr sz="5400" b="1" i="0" u="none" strike="noStrike" cap="none">
              <a:solidFill>
                <a:srgbClr val="24406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ja-JP" sz="3200" b="1" i="0" u="none" strike="noStrike" cap="none">
                <a:solidFill>
                  <a:srgbClr val="244061"/>
                </a:solidFill>
                <a:latin typeface="PMingLiU"/>
                <a:ea typeface="PMingLiU"/>
                <a:cs typeface="PMingLiU"/>
                <a:sym typeface="PMingLiU"/>
              </a:rPr>
              <a:t>ツアー (春)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400" b="1" i="0" u="none" strike="noStrike" cap="none">
                <a:solidFill>
                  <a:srgbClr val="244061"/>
                </a:solidFill>
                <a:latin typeface="PMingLiU"/>
                <a:ea typeface="PMingLiU"/>
                <a:cs typeface="PMingLiU"/>
                <a:sym typeface="PMingLiU"/>
              </a:rPr>
              <a:t>(詳細次項)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5085185" y="129613"/>
            <a:ext cx="1656184" cy="1749677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5628636" y="5047643"/>
            <a:ext cx="1107996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ja-JP" sz="2800" b="1" i="0" u="none" strike="noStrike" cap="none">
                <a:solidFill>
                  <a:srgbClr val="24406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貸切</a:t>
            </a:r>
            <a:endParaRPr sz="2800" b="1" i="0" u="none" strike="noStrike" cap="none">
              <a:solidFill>
                <a:srgbClr val="24406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>
                <a:solidFill>
                  <a:srgbClr val="244061"/>
                </a:solidFill>
                <a:latin typeface="PMingLiU"/>
                <a:ea typeface="PMingLiU"/>
                <a:cs typeface="PMingLiU"/>
                <a:sym typeface="PMingLiU"/>
              </a:rPr>
              <a:t>クルーズ</a:t>
            </a:r>
            <a:endParaRPr sz="1800" b="1" i="0" u="none" strike="noStrike" cap="none">
              <a:solidFill>
                <a:srgbClr val="24406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5258523" y="367123"/>
            <a:ext cx="1338828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ja-JP" sz="2800" b="1" i="0" u="none" strike="noStrike" cap="none">
                <a:solidFill>
                  <a:srgbClr val="24406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現地</a:t>
            </a:r>
            <a:endParaRPr sz="2800" b="1" i="0" u="none" strike="noStrike" cap="none">
              <a:solidFill>
                <a:srgbClr val="24406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ja-JP" sz="2800" b="1" i="0" u="none" strike="noStrike" cap="none">
                <a:solidFill>
                  <a:srgbClr val="24406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ガイド</a:t>
            </a:r>
            <a:endParaRPr sz="2800" b="1" i="0" u="none" strike="noStrike" cap="none">
              <a:solidFill>
                <a:srgbClr val="24406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>
                <a:solidFill>
                  <a:srgbClr val="244061"/>
                </a:solidFill>
                <a:latin typeface="PMingLiU"/>
                <a:ea typeface="PMingLiU"/>
                <a:cs typeface="PMingLiU"/>
                <a:sym typeface="PMingLiU"/>
              </a:rPr>
              <a:t>バスツアー</a:t>
            </a:r>
            <a:endParaRPr sz="1800" b="1" i="0" u="none" strike="noStrike" cap="none">
              <a:solidFill>
                <a:srgbClr val="24406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10" name="Google Shape;110;p1"/>
          <p:cNvSpPr txBox="1"/>
          <p:nvPr/>
        </p:nvSpPr>
        <p:spPr>
          <a:xfrm rot="-420697">
            <a:off x="4515638" y="2138389"/>
            <a:ext cx="1560571" cy="64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ja-JP" sz="3600" b="1" i="0" u="none" strike="noStrike" cap="none">
                <a:solidFill>
                  <a:srgbClr val="244061"/>
                </a:solidFill>
                <a:latin typeface="PMingLiU"/>
                <a:ea typeface="PMingLiU"/>
                <a:cs typeface="PMingLiU"/>
                <a:sym typeface="PMingLiU"/>
              </a:rPr>
              <a:t>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025864" y="7464036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99159" y="7767090"/>
            <a:ext cx="15794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参加申し込み: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240146" y="7787222"/>
            <a:ext cx="174614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https://jbsd.org/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2526926" y="7767090"/>
            <a:ext cx="23246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からお申し込みください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0" y="8017758"/>
            <a:ext cx="663746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※12才以上の方はCOVID-19ワクチン接種が完了した方のみご参加頂けます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ワクチン接種完了とはアメリカ政府により承認されたワクチン(Pfizer,Moderna,Johnson &amp; Johnson)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を規定の回数(Pfizer, Modernaは2回、Johnson &amp; Johnsonは1回)接種後、14日以上経過している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ja-JP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-JP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状態を指します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22312" y="8817977"/>
            <a:ext cx="659283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※昼食代、クルーズでのご飲食代(酒類、ジュース、スナック等)は参加費に含まれません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/>
          <p:nvPr/>
        </p:nvSpPr>
        <p:spPr>
          <a:xfrm>
            <a:off x="-28947" y="1485594"/>
            <a:ext cx="6885300" cy="77523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2" descr="http://www.airphotona.com/stockimg/images/05246.jpg"/>
          <p:cNvPicPr preferRelativeResize="0"/>
          <p:nvPr/>
        </p:nvPicPr>
        <p:blipFill rotWithShape="1">
          <a:blip r:embed="rId4">
            <a:alphaModFix/>
          </a:blip>
          <a:srcRect t="29365" b="37792"/>
          <a:stretch/>
        </p:blipFill>
        <p:spPr>
          <a:xfrm>
            <a:off x="-28972" y="657"/>
            <a:ext cx="6885384" cy="1473592"/>
          </a:xfrm>
          <a:prstGeom prst="roundRect">
            <a:avLst>
              <a:gd name="adj" fmla="val 0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23" name="Google Shape;123;p2"/>
          <p:cNvSpPr/>
          <p:nvPr/>
        </p:nvSpPr>
        <p:spPr>
          <a:xfrm rot="10800000" flipH="1">
            <a:off x="245625" y="1886940"/>
            <a:ext cx="6132969" cy="89719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9C9C9C"/>
              </a:gs>
              <a:gs pos="50000">
                <a:srgbClr val="C3C3C3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69275" y="5921048"/>
            <a:ext cx="524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（午後）ダウンタウン・デトロイト バスツアー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240432" y="6299060"/>
            <a:ext cx="634595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トランスフォーマー４の撮影で使われた地図に載っていない駅舎、日系米国人として初めてTIME誌の表紙を飾ったミノル・ヤマザキ氏が設計した高層ビル、多くの著名なアーティストを輩出したレコーディングスタジオ、20世紀初めのデトロイトを代表する自動車生産工場など、ダウンタウンには由緒ある建物が散在し、デトロイトの歴史を今に物語っています。デトロイトをこよなく愛すガイドが、こっそり教える名所をバスで廻る旅。ダウンタウンの栄枯衰勢をお楽しみ頂き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191961" y="8978385"/>
            <a:ext cx="67107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◆</a:t>
            </a:r>
            <a:r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ツアーで訪れる場所は当日の状況により変更になることがございます。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69275" y="3823126"/>
            <a:ext cx="389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（お昼）コニー・アイランド 1号店</a:t>
            </a:r>
            <a:endParaRPr sz="18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3609795" y="4254068"/>
            <a:ext cx="310403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創業約100年、Coney Islandチェーン発祥の1号店では、のれん分けをした兄弟が隣り合う店舗で味を競い合っています。パリッとしたソーセージに甘辛いソースをからめたチリドック。バイデン大統領を始め、有名人がお忍びで訪れるデトロイトの味。陽気で気さくなオーナーが出迎える1号店で昼食をお楽しみ頂き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/>
          <p:nvPr/>
        </p:nvSpPr>
        <p:spPr>
          <a:xfrm rot="10800000" flipH="1">
            <a:off x="245626" y="4177412"/>
            <a:ext cx="6132969" cy="89719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E98A8A"/>
              </a:gs>
              <a:gs pos="50000">
                <a:srgbClr val="F0B8B8"/>
              </a:gs>
              <a:gs pos="100000">
                <a:srgbClr val="F6D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" descr="http://img.zanda.com/item/16080910000012/1024x768/Lafayette_Coney_Island_Detroit.jpg"/>
          <p:cNvPicPr preferRelativeResize="0"/>
          <p:nvPr/>
        </p:nvPicPr>
        <p:blipFill rotWithShape="1">
          <a:blip r:embed="rId5">
            <a:alphaModFix/>
          </a:blip>
          <a:srcRect t="7521" b="7379"/>
          <a:stretch/>
        </p:blipFill>
        <p:spPr>
          <a:xfrm>
            <a:off x="306517" y="4345358"/>
            <a:ext cx="1969699" cy="137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 descr="http://media-cdn.tripadvisor.com/media/photo-s/03/e0/40/8e/grand-tavern.jpg"/>
          <p:cNvPicPr preferRelativeResize="0"/>
          <p:nvPr/>
        </p:nvPicPr>
        <p:blipFill rotWithShape="1">
          <a:blip r:embed="rId6">
            <a:alphaModFix/>
          </a:blip>
          <a:srcRect l="2240" t="11603" r="43402" b="16332"/>
          <a:stretch/>
        </p:blipFill>
        <p:spPr>
          <a:xfrm>
            <a:off x="2276216" y="4340114"/>
            <a:ext cx="1333579" cy="137779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"/>
          <p:cNvSpPr txBox="1"/>
          <p:nvPr/>
        </p:nvSpPr>
        <p:spPr>
          <a:xfrm>
            <a:off x="69275" y="1515530"/>
            <a:ext cx="442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（午前）デトロイト・リバークルーズ</a:t>
            </a:r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2008904" y="1985844"/>
            <a:ext cx="46281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ビートルズが全米初ツアーでデトロイトを訪れた際に宿泊したホテル、ヘンリー・フォードの起点となる船のエンジン整備場、デトロイトのゴールド・コーストと呼ばれたマンション街、米国で最大の規模を誇るヨット・クラブ等、陸路からは見えないデトロイトが姿を現します。また対岸カナダWindsorには、荘厳な豪邸やルネッサンスを彷彿させる結婚式場など、彫刻の街が面しています。貸切クルーズで、船の旅をお楽しみ頂きます。</a:t>
            </a:r>
            <a:br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　リバークルーズのみ参加される方は、リバークルーズ乗り場にて現地集合、現地解散になります。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 rot="10800000" flipH="1">
            <a:off x="245625" y="6259343"/>
            <a:ext cx="6132969" cy="89719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95A2BD"/>
              </a:gs>
              <a:gs pos="50000">
                <a:srgbClr val="C0C6D4"/>
              </a:gs>
              <a:gs pos="100000">
                <a:srgbClr val="E0E3E9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" descr="http://www.hourdetroit.com/Hour-Detroit/August-2012/Time-Travel/DiamondBelle-a-adj_cx.jpg"/>
          <p:cNvPicPr preferRelativeResize="0"/>
          <p:nvPr/>
        </p:nvPicPr>
        <p:blipFill rotWithShape="1">
          <a:blip r:embed="rId7">
            <a:alphaModFix/>
          </a:blip>
          <a:srcRect r="7686"/>
          <a:stretch/>
        </p:blipFill>
        <p:spPr>
          <a:xfrm>
            <a:off x="306516" y="2065495"/>
            <a:ext cx="1702387" cy="16068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2"/>
          <p:cNvGrpSpPr/>
          <p:nvPr/>
        </p:nvGrpSpPr>
        <p:grpSpPr>
          <a:xfrm>
            <a:off x="306517" y="7469068"/>
            <a:ext cx="6074267" cy="1168338"/>
            <a:chOff x="235052" y="3021245"/>
            <a:chExt cx="6074267" cy="1168338"/>
          </a:xfrm>
        </p:grpSpPr>
        <p:pic>
          <p:nvPicPr>
            <p:cNvPr id="137" name="Google Shape;137;p2" descr="http://ts1.mm.bing.net/th?&amp;id=HN.608012548689496386&amp;w=300&amp;h=300&amp;c=0&amp;pid=1.9&amp;rs=0&amp;p=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764637" y="3021381"/>
              <a:ext cx="1432287" cy="11649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" descr="http://ts1.mm.bing.net/th?&amp;id=HN.607986250609001397&amp;w=300&amp;h=300&amp;c=0&amp;pid=1.9&amp;rs=0&amp;p=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35052" y="3021381"/>
              <a:ext cx="1472523" cy="1168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" descr="C:\Users\nnagasaka\Pictures\bilde17.jpg"/>
            <p:cNvPicPr preferRelativeResize="0"/>
            <p:nvPr/>
          </p:nvPicPr>
          <p:blipFill rotWithShape="1">
            <a:blip r:embed="rId10">
              <a:alphaModFix/>
            </a:blip>
            <a:srcRect r="3675"/>
            <a:stretch/>
          </p:blipFill>
          <p:spPr>
            <a:xfrm>
              <a:off x="4817999" y="3021380"/>
              <a:ext cx="1491320" cy="11649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"/>
            <p:cNvPicPr preferRelativeResize="0"/>
            <p:nvPr/>
          </p:nvPicPr>
          <p:blipFill rotWithShape="1">
            <a:blip r:embed="rId11">
              <a:alphaModFix/>
            </a:blip>
            <a:srcRect l="4927"/>
            <a:stretch/>
          </p:blipFill>
          <p:spPr>
            <a:xfrm>
              <a:off x="3273417" y="3021245"/>
              <a:ext cx="1489348" cy="11649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2"/>
          <p:cNvGrpSpPr/>
          <p:nvPr/>
        </p:nvGrpSpPr>
        <p:grpSpPr>
          <a:xfrm>
            <a:off x="170840" y="8644965"/>
            <a:ext cx="6564749" cy="261610"/>
            <a:chOff x="-37761" y="4143718"/>
            <a:chExt cx="6564749" cy="261610"/>
          </a:xfrm>
        </p:grpSpPr>
        <p:sp>
          <p:nvSpPr>
            <p:cNvPr id="142" name="Google Shape;142;p2"/>
            <p:cNvSpPr/>
            <p:nvPr/>
          </p:nvSpPr>
          <p:spPr>
            <a:xfrm>
              <a:off x="-37761" y="4143723"/>
              <a:ext cx="1913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Michigan Central Station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66624" y="4143723"/>
              <a:ext cx="1494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Minoru Yamasaki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273395" y="4143718"/>
              <a:ext cx="149427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Motown Museum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538769" y="4143718"/>
              <a:ext cx="198821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Packard Automotive Plant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2"/>
          <p:cNvSpPr/>
          <p:nvPr/>
        </p:nvSpPr>
        <p:spPr>
          <a:xfrm>
            <a:off x="-69608" y="-114174"/>
            <a:ext cx="63789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ja-JP" sz="5400" b="1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Back to Detroit</a:t>
            </a:r>
            <a:endParaRPr sz="5400" b="1" i="0" u="none" strike="noStrike" cap="none">
              <a:solidFill>
                <a:schemeClr val="lt1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3749040" y="839269"/>
            <a:ext cx="30136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ja-JP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ツアー内容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3B5668298DA499B53C4802759F1FE" ma:contentTypeVersion="14" ma:contentTypeDescription="Create a new document." ma:contentTypeScope="" ma:versionID="c80f459d4527205d2be96c1e1d46b106">
  <xsd:schema xmlns:xsd="http://www.w3.org/2001/XMLSchema" xmlns:xs="http://www.w3.org/2001/XMLSchema" xmlns:p="http://schemas.microsoft.com/office/2006/metadata/properties" xmlns:ns3="5df3c2d5-a989-4a23-977f-4cf5b01d9489" xmlns:ns4="40eb97fe-9b77-4d5e-bb20-d31984e81b24" targetNamespace="http://schemas.microsoft.com/office/2006/metadata/properties" ma:root="true" ma:fieldsID="a31a03de219a885ca8c7355897015998" ns3:_="" ns4:_="">
    <xsd:import namespace="5df3c2d5-a989-4a23-977f-4cf5b01d9489"/>
    <xsd:import namespace="40eb97fe-9b77-4d5e-bb20-d31984e81b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3c2d5-a989-4a23-977f-4cf5b01d94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b97fe-9b77-4d5e-bb20-d31984e81b2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B0344D-C230-4468-8DAF-2D3AF023934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40eb97fe-9b77-4d5e-bb20-d31984e81b24"/>
    <ds:schemaRef ds:uri="http://purl.org/dc/elements/1.1/"/>
    <ds:schemaRef ds:uri="http://schemas.microsoft.com/office/2006/metadata/properties"/>
    <ds:schemaRef ds:uri="http://schemas.microsoft.com/office/infopath/2007/PartnerControls"/>
    <ds:schemaRef ds:uri="5df3c2d5-a989-4a23-977f-4cf5b01d948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2F9791-4DAB-469D-9EC2-211281D1FB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65384A-2D5C-49E0-97F4-4C3E9929BB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f3c2d5-a989-4a23-977f-4cf5b01d9489"/>
    <ds:schemaRef ds:uri="40eb97fe-9b77-4d5e-bb20-d31984e81b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1397</Words>
  <Application>Microsoft Office PowerPoint</Application>
  <PresentationFormat>On-screen Show (4:3)</PresentationFormat>
  <Paragraphs>47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Microsoft YaHei</vt:lpstr>
      <vt:lpstr>PMingLiU</vt:lpstr>
      <vt:lpstr>Arial</vt:lpstr>
      <vt:lpstr>Balthazar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Toshinori Esaka (TEMA TTC)</dc:creator>
  <cp:lastModifiedBy>Koki Ohara</cp:lastModifiedBy>
  <cp:revision>4</cp:revision>
  <dcterms:created xsi:type="dcterms:W3CDTF">2014-08-09T05:18:58Z</dcterms:created>
  <dcterms:modified xsi:type="dcterms:W3CDTF">2022-04-12T15:44:33Z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aa01f0d2-54f1-4a28-a920-3e290d67945b</vt:lpwstr>
  </property>
  <property fmtid="{D5CDD505-2E9C-101B-9397-08002B2CF9AE}" pid="3" name="ToyotaClassification">
    <vt:lpwstr>PUBLIC / NONE</vt:lpwstr>
  </property>
  <property fmtid="{D5CDD505-2E9C-101B-9397-08002B2CF9AE}" pid="4" name="ToyotaVisual Markings">
    <vt:lpwstr>No Label</vt:lpwstr>
  </property>
  <property fmtid="{D5CDD505-2E9C-101B-9397-08002B2CF9AE}" pid="5" name="xClassification">
    <vt:lpwstr>PUBLIC / NONE</vt:lpwstr>
  </property>
  <property fmtid="{D5CDD505-2E9C-101B-9397-08002B2CF9AE}" pid="6" name="xVisual Markings">
    <vt:lpwstr>No Label</vt:lpwstr>
  </property>
  <property fmtid="{D5CDD505-2E9C-101B-9397-08002B2CF9AE}" pid="7" name="ContentTypeId">
    <vt:lpwstr>0x010100CC73B5668298DA499B53C4802759F1FE</vt:lpwstr>
  </property>
</Properties>
</file>